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77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8" r:id="rId23"/>
    <p:sldId id="267" r:id="rId24"/>
    <p:sldId id="276" r:id="rId25"/>
    <p:sldId id="266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idole" panose="020B0604020202020204" charset="0"/>
      <p:regular r:id="rId39"/>
    </p:embeddedFont>
    <p:embeddedFont>
      <p:font typeface="Impact" panose="020B0806030902050204" pitchFamily="34" charset="0"/>
      <p:regular r:id="rId40"/>
    </p:embeddedFont>
    <p:embeddedFont>
      <p:font typeface="League Spartan" panose="020B0604020202020204" charset="0"/>
      <p:regular r:id="rId41"/>
    </p:embeddedFont>
    <p:embeddedFont>
      <p:font typeface="Open Sans Extra Bold" panose="020B0604020202020204" charset="0"/>
      <p:regular r:id="rId42"/>
    </p:embeddedFont>
    <p:embeddedFont>
      <p:font typeface="Roboto Mono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3338"/>
    <a:srgbClr val="3D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9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8A70-FA8C-4354-959C-C70678AC9BC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0C5-13F7-48FC-8160-C29AECF6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0C5-13F7-48FC-8160-C29AECF6C6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58122" y="16512"/>
            <a:ext cx="5529960" cy="4788945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2642538" y="1211424"/>
            <a:ext cx="13130342" cy="56192"/>
          </a:xfrm>
          <a:prstGeom prst="rect">
            <a:avLst/>
          </a:prstGeom>
          <a:solidFill>
            <a:srgbClr val="3D3935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5486" y="-952760"/>
            <a:ext cx="6699438" cy="49115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16308" y="5238750"/>
            <a:ext cx="13542992" cy="41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00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776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>
                        <a:latin typeface="Gidol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19DF61BB-E919-47A8-A709-0243293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56296"/>
            <a:ext cx="5562600" cy="3635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4" y="1720934"/>
            <a:ext cx="8964937" cy="21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Dataset: </a:t>
            </a:r>
            <a:r>
              <a:rPr lang="en-US" sz="30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What type is each variable?</a:t>
            </a:r>
          </a:p>
          <a:p>
            <a:pPr marL="803910" lvl="1" indent="-457200">
              <a:lnSpc>
                <a:spcPts val="58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(Don’t be afraid to poke at the data!)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4308"/>
              </p:ext>
            </p:extLst>
          </p:nvPr>
        </p:nvGraphicFramePr>
        <p:xfrm>
          <a:off x="838200" y="4500748"/>
          <a:ext cx="16764000" cy="4937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14628330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70818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Type?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tmathssk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math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treadssk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Total reading scaled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classk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Type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totexpk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Years of total teaching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Discrete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freelunk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Qualified for free lunch?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9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err="1">
                          <a:latin typeface="Roboto Mono" pitchFamily="2" charset="0"/>
                          <a:ea typeface="Roboto Mono" pitchFamily="2" charset="0"/>
                        </a:rPr>
                        <a:t>schidkn</a:t>
                      </a:r>
                      <a:endParaRPr lang="en-US" sz="3000" dirty="0">
                        <a:latin typeface="Roboto Mono" pitchFamily="2" charset="0"/>
                        <a:ea typeface="Roboto Mo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School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037272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0FA78A58-BA6A-467D-9244-051E086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8077200" y="-339777"/>
            <a:ext cx="9592614" cy="56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270"/>
            <a:ext cx="9027146" cy="514074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 dirty="0">
                <a:solidFill>
                  <a:srgbClr val="000000"/>
                </a:solidFill>
                <a:latin typeface="League Spartan Bold"/>
              </a:rPr>
              <a:t>VARIABLE TYPES ARE CONTEXTUAL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4CE1-A42D-4110-B5DB-9D713E1AB317}"/>
              </a:ext>
            </a:extLst>
          </p:cNvPr>
          <p:cNvSpPr txBox="1"/>
          <p:nvPr/>
        </p:nvSpPr>
        <p:spPr>
          <a:xfrm>
            <a:off x="914400" y="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WHO KNOWS?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C0AAD-B435-493C-A13A-A44A76BBF7C0}"/>
              </a:ext>
            </a:extLst>
          </p:cNvPr>
          <p:cNvSpPr txBox="1"/>
          <p:nvPr/>
        </p:nvSpPr>
        <p:spPr>
          <a:xfrm>
            <a:off x="914400" y="447613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IT’S NEBULOSE…</a:t>
            </a:r>
          </a:p>
        </p:txBody>
      </p:sp>
    </p:spTree>
    <p:extLst>
      <p:ext uri="{BB962C8B-B14F-4D97-AF65-F5344CB8AC3E}">
        <p14:creationId xmlns:p14="http://schemas.microsoft.com/office/powerpoint/2010/main" val="2532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Summarize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  <p:extLst>
      <p:ext uri="{BB962C8B-B14F-4D97-AF65-F5344CB8AC3E}">
        <p14:creationId xmlns:p14="http://schemas.microsoft.com/office/powerpoint/2010/main" val="2868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categorical variables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of each value do we have? (Counts)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 PivotTables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Demo: </a:t>
            </a:r>
            <a:r>
              <a:rPr lang="en-US" sz="3600" dirty="0">
                <a:solidFill>
                  <a:srgbClr val="000000"/>
                </a:solidFill>
                <a:latin typeface="Roboto Mono" pitchFamily="2" charset="0"/>
                <a:ea typeface="Roboto Mono" pitchFamily="2" charset="0"/>
              </a:rPr>
              <a:t>wages.xlsx</a:t>
            </a: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2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Used for continuous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Central tendency: what value is the variable centered around?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Mean: “average”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Median: “middle”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Mode: “most common”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9188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Roboto Mono" pitchFamily="2" charset="0"/>
                          <a:ea typeface="Roboto Mono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59200" y="-99077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994" y="579839"/>
            <a:ext cx="32004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en Sans Extra Bold"/>
              </a:rPr>
              <a:t>DRILL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995" y="1720934"/>
            <a:ext cx="823980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You are consulting for a non-profit on fundraising strategies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Donation data is shown to the right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Gidole" panose="020B0604020202020204" charset="0"/>
              </a:rPr>
              <a:t>Which measure of central tendency (mean/median/mode) should be tracked? </a:t>
            </a:r>
          </a:p>
          <a:p>
            <a:pPr marL="80391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Gidole" panose="020B0604020202020204" charset="0"/>
              </a:rPr>
              <a:t>No one statistic rules them all</a:t>
            </a:r>
          </a:p>
        </p:txBody>
      </p: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A9518A22-9A5B-422B-A311-731ADD1D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4462"/>
              </p:ext>
            </p:extLst>
          </p:nvPr>
        </p:nvGraphicFramePr>
        <p:xfrm>
          <a:off x="9753600" y="1809918"/>
          <a:ext cx="5588000" cy="329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Variable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4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17326"/>
                  </a:ext>
                </a:extLst>
              </a:tr>
            </a:tbl>
          </a:graphicData>
        </a:graphic>
      </p:graphicFrame>
      <p:graphicFrame>
        <p:nvGraphicFramePr>
          <p:cNvPr id="6" name="Table 89">
            <a:extLst>
              <a:ext uri="{FF2B5EF4-FFF2-40B4-BE49-F238E27FC236}">
                <a16:creationId xmlns:a16="http://schemas.microsoft.com/office/drawing/2014/main" id="{29F564BB-98E9-400D-B590-0B7AAFC6B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51279"/>
              </p:ext>
            </p:extLst>
          </p:nvPr>
        </p:nvGraphicFramePr>
        <p:xfrm>
          <a:off x="9753600" y="5676900"/>
          <a:ext cx="5588000" cy="2194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3855384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37428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Statistic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</a:rPr>
                        <a:t>Value</a:t>
                      </a:r>
                    </a:p>
                  </a:txBody>
                  <a:tcPr>
                    <a:solidFill>
                      <a:srgbClr val="CF33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3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Gidole" panose="020B0604020202020204" charset="0"/>
                          <a:ea typeface="Roboto Mono" pitchFamily="2" charset="0"/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4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Variability: how spread is the variable from the center?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Range: What are the min/max?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Variance: Relative to the mean, how far away does the data fall?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Standard deviation: Square root of the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Gido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Skewness: How lopsided is the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A56B4-C586-409E-8932-343C7FBE6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237" y="5829300"/>
            <a:ext cx="11843377" cy="3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58" r="16875"/>
          <a:stretch>
            <a:fillRect/>
          </a:stretch>
        </p:blipFill>
        <p:spPr>
          <a:xfrm>
            <a:off x="0" y="0"/>
            <a:ext cx="7565692" cy="106122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565692" y="3304848"/>
            <a:ext cx="10820975" cy="7070413"/>
          </a:xfrm>
          <a:prstGeom prst="rect">
            <a:avLst/>
          </a:prstGeom>
          <a:solidFill>
            <a:srgbClr val="3D3935">
              <a:alpha val="19607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0" y="5689091"/>
            <a:ext cx="3782846" cy="459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2926980" y="7657663"/>
            <a:ext cx="4542492" cy="393379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67928" y="1155137"/>
            <a:ext cx="9556398" cy="8681703"/>
            <a:chOff x="0" y="0"/>
            <a:chExt cx="12741864" cy="11575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2741864" cy="14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195">
                  <a:solidFill>
                    <a:srgbClr val="000000"/>
                  </a:solidFill>
                  <a:latin typeface="League Spartan Italics"/>
                </a:rPr>
                <a:t>George Mount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17229"/>
              <a:ext cx="12741864" cy="985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Data Analyst &amp; Educator at Stringfest Analytics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works as an independent analyst and data analytics educator with the goal to help clients manage their data so they think more creatively. He serves as a technical expert and lead curriculum developer for Thinkful’s data analytics program and is the instructor of the DataCamp course “Survey and Measure Development in R.” </a:t>
              </a:r>
            </a:p>
            <a:p>
              <a:pPr algn="r">
                <a:lnSpc>
                  <a:spcPts val="4500"/>
                </a:lnSpc>
              </a:pPr>
              <a:endParaRPr lang="en-US" sz="3000" spc="30">
                <a:solidFill>
                  <a:srgbClr val="000000"/>
                </a:solidFill>
                <a:latin typeface="Gidole"/>
              </a:endParaRP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George blogs about data, innovation, and career development at georgejmount.com. He holds a master’s degree in information systems with a certificate of achievement in quantitative methods from Case Western Reserve University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22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descriptive statistics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Distribution: How is the data distributed?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Kurtosis: How jagged is the data?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F1E60-5ECE-410C-9FD8-D02C1DE4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047441"/>
            <a:ext cx="12039600" cy="31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Summarizing a variable: visualization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Histogram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What does the data’s distribution “looks like?”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How many data points lie with each bin?</a:t>
            </a:r>
          </a:p>
        </p:txBody>
      </p:sp>
    </p:spTree>
    <p:extLst>
      <p:ext uri="{BB962C8B-B14F-4D97-AF65-F5344CB8AC3E}">
        <p14:creationId xmlns:p14="http://schemas.microsoft.com/office/powerpoint/2010/main" val="29349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27409" y="1132530"/>
            <a:ext cx="1123189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Frequencies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364158"/>
            <a:ext cx="10479372" cy="3837363"/>
            <a:chOff x="0" y="0"/>
            <a:chExt cx="2437101" cy="892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101" cy="892424"/>
            </a:xfrm>
            <a:custGeom>
              <a:avLst/>
              <a:gdLst/>
              <a:ahLst/>
              <a:cxnLst/>
              <a:rect l="l" t="t" r="r" b="b"/>
              <a:pathLst>
                <a:path w="2437101" h="892424">
                  <a:moveTo>
                    <a:pt x="0" y="0"/>
                  </a:moveTo>
                  <a:lnTo>
                    <a:pt x="2437101" y="0"/>
                  </a:lnTo>
                  <a:lnTo>
                    <a:pt x="2437101" y="892424"/>
                  </a:lnTo>
                  <a:lnTo>
                    <a:pt x="0" y="892424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711601" y="4840605"/>
            <a:ext cx="9604968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CASE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WHEN condition THEN result-expression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ELSE result-expression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END AS alias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36" r="213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27327" y="836057"/>
            <a:ext cx="8831973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ARE YOU READY FOR SOME BASEBALL?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519" y="5938707"/>
            <a:ext cx="1137495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320"/>
              </a:lnSpc>
              <a:buFont typeface="Arial"/>
              <a:buChar char="•"/>
            </a:pPr>
            <a:r>
              <a:rPr lang="en-US" sz="3600" spc="179">
                <a:solidFill>
                  <a:srgbClr val="F2F0F4"/>
                </a:solidFill>
                <a:latin typeface="Gidole Bold"/>
              </a:rPr>
              <a:t>Lahman database: complete player statistics since 1871 plus salaries, Hall of Fame inductions and more!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8519" y="7400384"/>
            <a:ext cx="8971211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2F0F4"/>
                </a:solidFill>
                <a:latin typeface="Gidole"/>
              </a:rPr>
              <a:t>Download here for SQLite.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  <p:extLst>
      <p:ext uri="{BB962C8B-B14F-4D97-AF65-F5344CB8AC3E}">
        <p14:creationId xmlns:p14="http://schemas.microsoft.com/office/powerpoint/2010/main" val="393926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836057"/>
            <a:ext cx="8187998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MEET YOUR LIBRARIAN,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0973" y="6229219"/>
            <a:ext cx="765250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 algn="just">
              <a:lnSpc>
                <a:spcPts val="4440"/>
              </a:lnSpc>
              <a:buFont typeface="Arial"/>
              <a:buChar char="•"/>
            </a:pPr>
            <a:r>
              <a:rPr lang="en-US" sz="3700" spc="185">
                <a:solidFill>
                  <a:srgbClr val="F2F0F4"/>
                </a:solidFill>
                <a:latin typeface="League Spartan Bold"/>
              </a:rPr>
              <a:t>STRUCTURED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0973" y="7078317"/>
            <a:ext cx="232261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0973" y="8043966"/>
            <a:ext cx="34023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870" lvl="1" indent="-305435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2F0F4"/>
                </a:solidFill>
                <a:latin typeface="League Spartan"/>
              </a:rPr>
              <a:t>LANGUAGE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556268"/>
            <a:ext cx="157727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Common table expressions (CTEs):</a:t>
            </a:r>
          </a:p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Expressions acting like tables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10659" y="4499525"/>
            <a:ext cx="8530936" cy="3602923"/>
            <a:chOff x="0" y="0"/>
            <a:chExt cx="1983969" cy="837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969" cy="837902"/>
            </a:xfrm>
            <a:custGeom>
              <a:avLst/>
              <a:gdLst/>
              <a:ahLst/>
              <a:cxnLst/>
              <a:rect l="l" t="t" r="r" b="b"/>
              <a:pathLst>
                <a:path w="1983969" h="837902">
                  <a:moveTo>
                    <a:pt x="0" y="0"/>
                  </a:moveTo>
                  <a:lnTo>
                    <a:pt x="1983969" y="0"/>
                  </a:lnTo>
                  <a:lnTo>
                    <a:pt x="1983969" y="837902"/>
                  </a:lnTo>
                  <a:lnTo>
                    <a:pt x="0" y="837902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80431" y="4893192"/>
            <a:ext cx="8017567" cy="27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WITH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expression_name_1 AS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   (CTE query definition 1)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SELECT expression_A, expression_B, ...</a:t>
            </a:r>
          </a:p>
          <a:p>
            <a:pPr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F2F0F4"/>
                </a:solidFill>
                <a:latin typeface="Open Sans Extra Bold"/>
              </a:rPr>
              <a:t>FROM expression_name_1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6390"/>
            <a:ext cx="10283741" cy="10399781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9957" y="-9957"/>
            <a:ext cx="10263828" cy="10283741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29712" y="3566507"/>
            <a:ext cx="7624318" cy="228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•ON O’REILLY LEARNING AT HTTPS://WWW.OREILLY.COM/LIBRARY/VIEW/LEARNING-SQL-2ND/9780596801847/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031804" y="6973654"/>
            <a:ext cx="373490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F2F0F4"/>
                </a:solidFill>
                <a:latin typeface="Gidole"/>
              </a:rPr>
              <a:t>Human Centered Design • MDLS 2020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6406" y="1017114"/>
            <a:ext cx="6263640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7572" y="942975"/>
            <a:ext cx="848642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Learning SQL, 2nd Edition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by Alan Beaulieu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F2F0F4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322" y="2322"/>
            <a:ext cx="2902170" cy="289752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785442" y="1028700"/>
            <a:ext cx="107171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 algn="ctr">
              <a:lnSpc>
                <a:spcPts val="384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League Spartan Bold"/>
              </a:rPr>
              <a:t>HOW MANY COLUMNS ARE IN MANAGERS?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5388265" y="7387265"/>
            <a:ext cx="2902057" cy="2897414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7236"/>
            <a:ext cx="16230600" cy="6512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756794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OBJECTIVES FOR TODAY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038" y="3316520"/>
            <a:ext cx="5905084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Explore a dataset for research questions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Check assumptions and build hypotheses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Test formally for a difference in means between two groups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Make compelling business recommendations using inferential statistics</a:t>
            </a: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>
              <a:solidFill>
                <a:srgbClr val="000000"/>
              </a:solidFill>
              <a:latin typeface="Gido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879" y="576749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7876" y="5252129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grpSp>
        <p:nvGrpSpPr>
          <p:cNvPr id="5" name="Group 5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THE SQL READER'S DIGEST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879" y="6798227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876" y="6282861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882" y="7828959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879" y="7313593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26464" y="5711667"/>
            <a:ext cx="13921177" cy="234357"/>
            <a:chOff x="0" y="0"/>
            <a:chExt cx="3394804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26464" y="6218632"/>
            <a:ext cx="13921177" cy="234357"/>
            <a:chOff x="0" y="0"/>
            <a:chExt cx="33948046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33948046" cy="69850"/>
            </a:xfrm>
            <a:custGeom>
              <a:avLst/>
              <a:gdLst/>
              <a:ahLst/>
              <a:cxnLst/>
              <a:rect l="l" t="t" r="r" b="b"/>
              <a:pathLst>
                <a:path w="33948046" h="69850">
                  <a:moveTo>
                    <a:pt x="33657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46" y="69850"/>
                  </a:lnTo>
                  <a:lnTo>
                    <a:pt x="33948046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6469" y="6738198"/>
            <a:ext cx="13921172" cy="234357"/>
            <a:chOff x="0" y="0"/>
            <a:chExt cx="33948033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26469" y="7245164"/>
            <a:ext cx="13921172" cy="234357"/>
            <a:chOff x="0" y="0"/>
            <a:chExt cx="33948033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26469" y="7764730"/>
            <a:ext cx="13921172" cy="234357"/>
            <a:chOff x="0" y="0"/>
            <a:chExt cx="33948033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948033" cy="69850"/>
            </a:xfrm>
            <a:custGeom>
              <a:avLst/>
              <a:gdLst/>
              <a:ahLst/>
              <a:cxnLst/>
              <a:rect l="l" t="t" r="r" b="b"/>
              <a:pathLst>
                <a:path w="33948033" h="69850">
                  <a:moveTo>
                    <a:pt x="336572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8033" y="69850"/>
                  </a:lnTo>
                  <a:lnTo>
                    <a:pt x="33948033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935322" y="5767495"/>
            <a:ext cx="764654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 to look for those fields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35319" y="5252129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Which fields to look for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5322" y="6798227"/>
            <a:ext cx="729349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How to aggregate the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35319" y="6282861"/>
            <a:ext cx="7646549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What criteria records should meet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35325" y="7828959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to sort the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35322" y="7313593"/>
            <a:ext cx="10860800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What criteria the aggregated results should meet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1529129" y="6988703"/>
            <a:ext cx="3691140" cy="234357"/>
            <a:chOff x="0" y="0"/>
            <a:chExt cx="9001178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9001178" cy="69850"/>
            </a:xfrm>
            <a:custGeom>
              <a:avLst/>
              <a:gdLst/>
              <a:ahLst/>
              <a:cxnLst/>
              <a:rect l="l" t="t" r="r" b="b"/>
              <a:pathLst>
                <a:path w="9001178" h="69850">
                  <a:moveTo>
                    <a:pt x="871034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01178" y="69850"/>
                  </a:lnTo>
                  <a:lnTo>
                    <a:pt x="900117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87882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"/>
              </a:rPr>
              <a:t>CLAUSE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5325" y="4662710"/>
            <a:ext cx="3904217" cy="5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League Spartan Bold"/>
              </a:rPr>
              <a:t>WHAT IT SETS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27080" y="5126988"/>
            <a:ext cx="13920561" cy="234357"/>
            <a:chOff x="0" y="0"/>
            <a:chExt cx="33946544" cy="571500"/>
          </a:xfrm>
        </p:grpSpPr>
        <p:sp>
          <p:nvSpPr>
            <p:cNvPr id="36" name="Freeform 36"/>
            <p:cNvSpPr/>
            <p:nvPr/>
          </p:nvSpPr>
          <p:spPr>
            <a:xfrm>
              <a:off x="0" y="255270"/>
              <a:ext cx="33946545" cy="69850"/>
            </a:xfrm>
            <a:custGeom>
              <a:avLst/>
              <a:gdLst/>
              <a:ahLst/>
              <a:cxnLst/>
              <a:rect l="l" t="t" r="r" b="b"/>
              <a:pathLst>
                <a:path w="33946545" h="69850">
                  <a:moveTo>
                    <a:pt x="3365571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45" y="69850"/>
                  </a:lnTo>
                  <a:lnTo>
                    <a:pt x="33946545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7885" y="8344325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LIMIT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27085" y="8280096"/>
            <a:ext cx="13920556" cy="234357"/>
            <a:chOff x="0" y="0"/>
            <a:chExt cx="33946531" cy="571500"/>
          </a:xfrm>
        </p:grpSpPr>
        <p:sp>
          <p:nvSpPr>
            <p:cNvPr id="39" name="Freeform 39"/>
            <p:cNvSpPr/>
            <p:nvPr/>
          </p:nvSpPr>
          <p:spPr>
            <a:xfrm>
              <a:off x="0" y="255270"/>
              <a:ext cx="33946529" cy="69850"/>
            </a:xfrm>
            <a:custGeom>
              <a:avLst/>
              <a:gdLst/>
              <a:ahLst/>
              <a:cxnLst/>
              <a:rect l="l" t="t" r="r" b="b"/>
              <a:pathLst>
                <a:path w="33946529" h="69850">
                  <a:moveTo>
                    <a:pt x="33655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946529" y="69850"/>
                  </a:lnTo>
                  <a:lnTo>
                    <a:pt x="3394652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935325" y="8344325"/>
            <a:ext cx="8211426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How many records to limit results to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001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FEET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2998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SWEATY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9662" y="5228120"/>
            <a:ext cx="5210592" cy="5072974"/>
          </a:xfrm>
          <a:prstGeom prst="rect">
            <a:avLst/>
          </a:prstGeom>
          <a:solidFill>
            <a:srgbClr val="F2F0F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431" r="15431" b="1538"/>
          <a:stretch>
            <a:fillRect/>
          </a:stretch>
        </p:blipFill>
        <p:spPr>
          <a:xfrm>
            <a:off x="13219662" y="-122359"/>
            <a:ext cx="5263671" cy="535047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3174907" y="5232166"/>
            <a:ext cx="5154391" cy="506488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5340207" y="5228120"/>
            <a:ext cx="5888671" cy="5113682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457200"/>
            <a:ext cx="9287181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AND NOW YOU'LL NEVER FORGET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001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998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WILL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004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ODORS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001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HORRIBLE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1585" y="5714086"/>
            <a:ext cx="5717471" cy="234357"/>
            <a:chOff x="0" y="0"/>
            <a:chExt cx="13942568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91585" y="6221051"/>
            <a:ext cx="5717471" cy="234357"/>
            <a:chOff x="0" y="0"/>
            <a:chExt cx="13942568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255270"/>
              <a:ext cx="13942568" cy="69850"/>
            </a:xfrm>
            <a:custGeom>
              <a:avLst/>
              <a:gdLst/>
              <a:ahLst/>
              <a:cxnLst/>
              <a:rect l="l" t="t" r="r" b="b"/>
              <a:pathLst>
                <a:path w="13942568" h="69850">
                  <a:moveTo>
                    <a:pt x="1365173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68" y="69850"/>
                  </a:lnTo>
                  <a:lnTo>
                    <a:pt x="13942568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91591" y="6740617"/>
            <a:ext cx="5717465" cy="234357"/>
            <a:chOff x="0" y="0"/>
            <a:chExt cx="13942554" cy="571500"/>
          </a:xfrm>
        </p:grpSpPr>
        <p:sp>
          <p:nvSpPr>
            <p:cNvPr id="20" name="Freeform 20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1591" y="7247583"/>
            <a:ext cx="5717465" cy="234357"/>
            <a:chOff x="0" y="0"/>
            <a:chExt cx="13942554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91591" y="7767149"/>
            <a:ext cx="5717465" cy="234357"/>
            <a:chOff x="0" y="0"/>
            <a:chExt cx="13942554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942554" cy="69850"/>
            </a:xfrm>
            <a:custGeom>
              <a:avLst/>
              <a:gdLst/>
              <a:ahLst/>
              <a:cxnLst/>
              <a:rect l="l" t="t" r="r" b="b"/>
              <a:pathLst>
                <a:path w="13942554" h="69850">
                  <a:moveTo>
                    <a:pt x="136517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942554" y="69850"/>
                  </a:lnTo>
                  <a:lnTo>
                    <a:pt x="13942554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100444" y="5769914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 dirty="0">
                <a:solidFill>
                  <a:srgbClr val="000000"/>
                </a:solidFill>
                <a:latin typeface="Gidole"/>
              </a:rPr>
              <a:t>FROM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00441" y="5254548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SELECT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00444" y="6800646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GROUP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00441" y="6285280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WHERE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00447" y="7831378"/>
            <a:ext cx="3904214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ORDER BY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00444" y="7316012"/>
            <a:ext cx="3904217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000000"/>
                </a:solidFill>
                <a:latin typeface="Gidole"/>
              </a:rPr>
              <a:t>HAVING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965150" y="6696728"/>
            <a:ext cx="3171574" cy="234357"/>
            <a:chOff x="0" y="0"/>
            <a:chExt cx="7734169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255270"/>
              <a:ext cx="7734169" cy="69850"/>
            </a:xfrm>
            <a:custGeom>
              <a:avLst/>
              <a:gdLst/>
              <a:ahLst/>
              <a:cxnLst/>
              <a:rect l="l" t="t" r="r" b="b"/>
              <a:pathLst>
                <a:path w="7734169" h="69850">
                  <a:moveTo>
                    <a:pt x="74433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34169" y="69850"/>
                  </a:lnTo>
                  <a:lnTo>
                    <a:pt x="7734169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9852" y="-84575"/>
            <a:ext cx="7747166" cy="10456149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10729852" y="0"/>
            <a:ext cx="7558148" cy="1024740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>
                <a:alpha val="1960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729852" cy="1889716"/>
            <a:chOff x="0" y="0"/>
            <a:chExt cx="2295968" cy="404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5968" cy="404360"/>
            </a:xfrm>
            <a:custGeom>
              <a:avLst/>
              <a:gdLst/>
              <a:ahLst/>
              <a:cxnLst/>
              <a:rect l="l" t="t" r="r" b="b"/>
              <a:pathLst>
                <a:path w="2295968" h="404360">
                  <a:moveTo>
                    <a:pt x="0" y="0"/>
                  </a:moveTo>
                  <a:lnTo>
                    <a:pt x="2295968" y="0"/>
                  </a:lnTo>
                  <a:lnTo>
                    <a:pt x="2295968" y="404360"/>
                  </a:lnTo>
                  <a:lnTo>
                    <a:pt x="0" y="404360"/>
                  </a:lnTo>
                  <a:close/>
                </a:path>
              </a:pathLst>
            </a:custGeom>
            <a:solidFill>
              <a:srgbClr val="F2F0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312" y="-1283891"/>
            <a:ext cx="6803245" cy="49876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217576"/>
            <a:ext cx="748339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F2F0F4"/>
                </a:solidFill>
                <a:latin typeface="League Spartan Bold"/>
              </a:rPr>
              <a:t>LET'S TALK!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7622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EMAIL ADDRESS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24888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george@stringfestanalytics.com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86350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PHONE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06603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440-879-8399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244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LINKEDIN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785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linkedin.com/in/gjmount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37238"/>
            <a:ext cx="7624318" cy="57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400" spc="340">
                <a:solidFill>
                  <a:srgbClr val="F2F0F4"/>
                </a:solidFill>
                <a:latin typeface="Gidole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24925"/>
            <a:ext cx="76243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2F0F4"/>
                </a:solidFill>
                <a:latin typeface="Gidole"/>
              </a:rPr>
              <a:t>stringfestanalytics.com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70784" y="4977825"/>
            <a:ext cx="838667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“You get to look at the data every step of the way, building confidence while learning the tricks of the trade.”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r>
              <a:rPr lang="en-US" sz="3000" spc="30" dirty="0">
                <a:solidFill>
                  <a:srgbClr val="000000"/>
                </a:solidFill>
                <a:latin typeface="Gidole"/>
              </a:rPr>
              <a:t>-- John Foreman</a:t>
            </a: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  <a:p>
            <a:pPr>
              <a:lnSpc>
                <a:spcPts val="3750"/>
              </a:lnSpc>
            </a:pPr>
            <a:endParaRPr lang="en-US" sz="3000" spc="30" dirty="0">
              <a:solidFill>
                <a:srgbClr val="000000"/>
              </a:solidFill>
              <a:latin typeface="Gidole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3979" r="164" b="31854"/>
          <a:stretch>
            <a:fillRect/>
          </a:stretch>
        </p:blipFill>
        <p:spPr>
          <a:xfrm>
            <a:off x="12827709" y="5006400"/>
            <a:ext cx="5477394" cy="5280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57200"/>
            <a:ext cx="7567947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WHY WOULD WE DO THIS IN EXCEL?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436430" y="7015930"/>
            <a:ext cx="365035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000000"/>
                </a:solidFill>
                <a:latin typeface="Gidole"/>
              </a:rPr>
              <a:t>Excel Statistics for Business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401" y="0"/>
            <a:ext cx="18485333" cy="10287000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3" name="Group 3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FFFFFF"/>
                </a:solidFill>
                <a:latin typeface="League Spartan Bold"/>
              </a:rPr>
              <a:t>EXPLORATORY DATA ANALYSIS IN EXCEL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, Puppy, Canine, Vet, Veterinarian, Medical Care">
            <a:extLst>
              <a:ext uri="{FF2B5EF4-FFF2-40B4-BE49-F238E27FC236}">
                <a16:creationId xmlns:a16="http://schemas.microsoft.com/office/drawing/2014/main" id="{C69D2FD6-39D6-4126-8024-F3E6CE69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176581"/>
            <a:ext cx="7162800" cy="51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10659" y="435320"/>
            <a:ext cx="1577273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solidFill>
                  <a:srgbClr val="F2F0F4"/>
                </a:solidFill>
                <a:latin typeface="League Spartan Italics"/>
              </a:rPr>
              <a:t>What the hey is EDA?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3FCD4AA-20CA-41F6-BF01-5DFF1D9E9332}"/>
              </a:ext>
            </a:extLst>
          </p:cNvPr>
          <p:cNvSpPr txBox="1"/>
          <p:nvPr/>
        </p:nvSpPr>
        <p:spPr>
          <a:xfrm>
            <a:off x="14284565" y="5202875"/>
            <a:ext cx="1812701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 dirty="0">
                <a:latin typeface="League Spartan Italics"/>
              </a:rPr>
              <a:t>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D721DE-945B-43CD-8590-E4F9CC598B66}"/>
              </a:ext>
            </a:extLst>
          </p:cNvPr>
          <p:cNvSpPr txBox="1"/>
          <p:nvPr/>
        </p:nvSpPr>
        <p:spPr>
          <a:xfrm>
            <a:off x="11667732" y="8953500"/>
            <a:ext cx="2590800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3800" spc="195" dirty="0">
                <a:latin typeface="League Spartan Italics"/>
              </a:rPr>
              <a:t>YOUR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8E36B-5389-41E7-BBDB-BE061BE6D012}"/>
              </a:ext>
            </a:extLst>
          </p:cNvPr>
          <p:cNvSpPr txBox="1"/>
          <p:nvPr/>
        </p:nvSpPr>
        <p:spPr>
          <a:xfrm>
            <a:off x="228600" y="38481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dole" panose="020B0604020202020204" charset="0"/>
              </a:rPr>
              <a:t>Preliminary understanding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Gidole" panose="020B0604020202020204" charset="0"/>
              </a:rPr>
              <a:t>Classify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Summarize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Check assumptions before using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5517" y="0"/>
            <a:ext cx="18513517" cy="3466476"/>
          </a:xfrm>
          <a:prstGeom prst="rect">
            <a:avLst/>
          </a:prstGeom>
          <a:solidFill>
            <a:srgbClr val="3D3935"/>
          </a:solidFill>
        </p:spPr>
      </p:sp>
      <p:grpSp>
        <p:nvGrpSpPr>
          <p:cNvPr id="3" name="Group 3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7731" y="3956071"/>
            <a:ext cx="7387653" cy="57210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0659" y="1011583"/>
            <a:ext cx="15772737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spc="195">
                <a:solidFill>
                  <a:srgbClr val="F2F0F4"/>
                </a:solidFill>
                <a:latin typeface="League Spartan Italics"/>
              </a:rPr>
              <a:t>What is a variable?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716C3-280E-4377-BD60-380B8FF48366}"/>
              </a:ext>
            </a:extLst>
          </p:cNvPr>
          <p:cNvSpPr txBox="1"/>
          <p:nvPr/>
        </p:nvSpPr>
        <p:spPr>
          <a:xfrm>
            <a:off x="228600" y="38481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idole" panose="020B0604020202020204" charset="0"/>
              </a:rPr>
              <a:t>Classical statistics: at least a 90%/10% 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 r="2496"/>
          <a:stretch>
            <a:fillRect/>
          </a:stretch>
        </p:blipFill>
        <p:spPr>
          <a:xfrm>
            <a:off x="-121817" y="-124683"/>
            <a:ext cx="7687509" cy="53504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0401" y="5129474"/>
            <a:ext cx="18485333" cy="5157526"/>
          </a:xfrm>
          <a:prstGeom prst="rect">
            <a:avLst/>
          </a:prstGeom>
          <a:solidFill>
            <a:srgbClr val="CF3338"/>
          </a:solidFill>
        </p:spPr>
      </p:sp>
      <p:grpSp>
        <p:nvGrpSpPr>
          <p:cNvPr id="4" name="Group 4"/>
          <p:cNvGrpSpPr/>
          <p:nvPr/>
        </p:nvGrpSpPr>
        <p:grpSpPr>
          <a:xfrm>
            <a:off x="0" y="2733413"/>
            <a:ext cx="7565692" cy="7553587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935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031757" y="5143500"/>
            <a:ext cx="6063514" cy="5251003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FFFFF">
                <a:alpha val="34901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00583" y="9258300"/>
            <a:ext cx="2005783" cy="14704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71302" y="264557"/>
            <a:ext cx="818799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VARIABLE TYPES AS RECIPE INGREDIENTS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709"/>
            <a:ext cx="3419237" cy="341376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0F4">
                <a:alpha val="8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2110659" y="-189185"/>
            <a:ext cx="4221318" cy="365566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CF333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4190"/>
          <a:stretch>
            <a:fillRect/>
          </a:stretch>
        </p:blipFill>
        <p:spPr>
          <a:xfrm>
            <a:off x="16095120" y="9265255"/>
            <a:ext cx="2013122" cy="823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0" r="50"/>
          <a:stretch>
            <a:fillRect/>
          </a:stretch>
        </p:blipFill>
        <p:spPr>
          <a:xfrm>
            <a:off x="1333353" y="911425"/>
            <a:ext cx="15621294" cy="9177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941</Words>
  <Application>Microsoft Office PowerPoint</Application>
  <PresentationFormat>Custom</PresentationFormat>
  <Paragraphs>228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Impact</vt:lpstr>
      <vt:lpstr>Gidole</vt:lpstr>
      <vt:lpstr>Calibri</vt:lpstr>
      <vt:lpstr>League Spartan Bold</vt:lpstr>
      <vt:lpstr>League Spartan</vt:lpstr>
      <vt:lpstr>Gidole Bold</vt:lpstr>
      <vt:lpstr>Roboto Mono</vt:lpstr>
      <vt:lpstr>Open Sans Extra Bold</vt:lpstr>
      <vt:lpstr>League Spartan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excel-statistics-for-business-analytics</dc:title>
  <dc:creator>User</dc:creator>
  <cp:lastModifiedBy>George Mount</cp:lastModifiedBy>
  <cp:revision>17</cp:revision>
  <dcterms:created xsi:type="dcterms:W3CDTF">2006-08-16T00:00:00Z</dcterms:created>
  <dcterms:modified xsi:type="dcterms:W3CDTF">2019-12-22T00:50:43Z</dcterms:modified>
  <dc:identifier>DADurESpNu8</dc:identifier>
</cp:coreProperties>
</file>